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71" r:id="rId3"/>
    <p:sldId id="258" r:id="rId4"/>
    <p:sldId id="262" r:id="rId5"/>
    <p:sldId id="265" r:id="rId6"/>
    <p:sldId id="266" r:id="rId7"/>
    <p:sldId id="267" r:id="rId8"/>
    <p:sldId id="268" r:id="rId9"/>
    <p:sldId id="264"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ossley, Elizabeth CSCD:EX" initials="CE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625" autoAdjust="0"/>
  </p:normalViewPr>
  <p:slideViewPr>
    <p:cSldViewPr>
      <p:cViewPr varScale="1">
        <p:scale>
          <a:sx n="73" d="100"/>
          <a:sy n="73" d="100"/>
        </p:scale>
        <p:origin x="-984" y="-102"/>
      </p:cViewPr>
      <p:guideLst>
        <p:guide orient="horz" pos="2160"/>
        <p:guide pos="2880"/>
      </p:guideLst>
    </p:cSldViewPr>
  </p:slideViewPr>
  <p:outlineViewPr>
    <p:cViewPr>
      <p:scale>
        <a:sx n="33" d="100"/>
        <a:sy n="33" d="100"/>
      </p:scale>
      <p:origin x="3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970B9A3-053C-400B-92D4-5D68E0021B0E}" type="datetimeFigureOut">
              <a:rPr lang="en-CA" smtClean="0"/>
              <a:t>2017-08-14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1080516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70B9A3-053C-400B-92D4-5D68E0021B0E}" type="datetimeFigureOut">
              <a:rPr lang="en-CA" smtClean="0"/>
              <a:t>2017-08-14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3407975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70B9A3-053C-400B-92D4-5D68E0021B0E}" type="datetimeFigureOut">
              <a:rPr lang="en-CA" smtClean="0"/>
              <a:t>2017-08-14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3937241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1600200" y="3200400"/>
            <a:ext cx="5997279" cy="3429000"/>
          </a:xfrm>
          <a:prstGeom prst="rect">
            <a:avLst/>
          </a:prstGeom>
          <a:blipFill>
            <a:blip r:embed="rId2" cstate="print"/>
            <a:stretch>
              <a:fillRect/>
            </a:stretch>
          </a:blipFill>
        </p:spPr>
        <p:txBody>
          <a:bodyPr/>
          <a:lstStyle>
            <a:lvl1pPr algn="ctr">
              <a:buFontTx/>
              <a:buNone/>
              <a:defRPr sz="2400">
                <a:solidFill>
                  <a:schemeClr val="bg1"/>
                </a:solidFill>
                <a:latin typeface="Myriad Web Pro Condensed" pitchFamily="34" charset="0"/>
              </a:defRPr>
            </a:lvl1pPr>
          </a:lstStyle>
          <a:p>
            <a:r>
              <a:rPr lang="en-CA" dirty="0" smtClean="0"/>
              <a:t>Click icon to change picture or highlight and delete</a:t>
            </a:r>
            <a:endParaRPr lang="en-CA" dirty="0"/>
          </a:p>
        </p:txBody>
      </p:sp>
      <p:sp>
        <p:nvSpPr>
          <p:cNvPr id="3" name="Subtitle 2"/>
          <p:cNvSpPr>
            <a:spLocks noGrp="1"/>
          </p:cNvSpPr>
          <p:nvPr>
            <p:ph type="subTitle" idx="1" hasCustomPrompt="1"/>
          </p:nvPr>
        </p:nvSpPr>
        <p:spPr>
          <a:xfrm>
            <a:off x="685800" y="2514600"/>
            <a:ext cx="7772400" cy="457200"/>
          </a:xfrm>
          <a:prstGeom prst="rect">
            <a:avLst/>
          </a:prstGeom>
        </p:spPr>
        <p:txBody>
          <a:bodyPr lIns="0" tIns="0" rIns="0" bIns="0">
            <a:noAutofit/>
          </a:bodyPr>
          <a:lstStyle>
            <a:lvl1pPr marL="0" indent="0" algn="ctr">
              <a:spcBef>
                <a:spcPts val="0"/>
              </a:spcBef>
              <a:buNone/>
              <a:defRPr sz="32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CA" dirty="0"/>
          </a:p>
        </p:txBody>
      </p:sp>
      <p:sp>
        <p:nvSpPr>
          <p:cNvPr id="2" name="Title 1"/>
          <p:cNvSpPr>
            <a:spLocks noGrp="1"/>
          </p:cNvSpPr>
          <p:nvPr>
            <p:ph type="ctrTitle" hasCustomPrompt="1"/>
          </p:nvPr>
        </p:nvSpPr>
        <p:spPr>
          <a:xfrm>
            <a:off x="685800" y="1600200"/>
            <a:ext cx="7772400" cy="685800"/>
          </a:xfrm>
          <a:prstGeom prst="rect">
            <a:avLst/>
          </a:prstGeom>
          <a:effectLst>
            <a:outerShdw blurRad="50800" dist="38100" dir="2700000" algn="tl" rotWithShape="0">
              <a:prstClr val="black">
                <a:alpha val="40000"/>
              </a:prstClr>
            </a:outerShdw>
          </a:effectLst>
        </p:spPr>
        <p:txBody>
          <a:bodyPr wrap="square" lIns="0" tIns="0" rIns="0" bIns="0" anchor="t" anchorCtr="0">
            <a:noAutofit/>
            <a:scene3d>
              <a:camera prst="orthographicFront"/>
              <a:lightRig rig="balanced" dir="t">
                <a:rot lat="0" lon="0" rev="6600000"/>
              </a:lightRig>
            </a:scene3d>
            <a:sp3d extrusionH="107950">
              <a:bevelT w="25400" h="25400"/>
            </a:sp3d>
          </a:bodyPr>
          <a:lstStyle>
            <a:lvl1pPr algn="ctr">
              <a:defRPr sz="4800" b="1" i="0" cap="none" spc="0">
                <a:ln>
                  <a:noFill/>
                </a:ln>
                <a:solidFill>
                  <a:srgbClr val="FDB913"/>
                </a:solidFill>
                <a:effectLst>
                  <a:outerShdw blurRad="50800" dist="50800" dir="2460000" algn="ctr" rotWithShape="0">
                    <a:schemeClr val="tx1"/>
                  </a:outerShdw>
                </a:effectLst>
                <a:latin typeface="Myriad Web Pro Condensed" pitchFamily="34" charset="0"/>
              </a:defRPr>
            </a:lvl1pPr>
          </a:lstStyle>
          <a:p>
            <a:r>
              <a:rPr lang="en-US" dirty="0" smtClean="0"/>
              <a:t>Click to edit Title</a:t>
            </a:r>
            <a:endParaRPr lang="en-CA" dirty="0"/>
          </a:p>
        </p:txBody>
      </p:sp>
      <p:sp>
        <p:nvSpPr>
          <p:cNvPr id="8" name="Text Placeholder 7"/>
          <p:cNvSpPr>
            <a:spLocks noGrp="1"/>
          </p:cNvSpPr>
          <p:nvPr>
            <p:ph type="body" sz="quarter" idx="10" hasCustomPrompt="1"/>
          </p:nvPr>
        </p:nvSpPr>
        <p:spPr>
          <a:xfrm>
            <a:off x="3200400" y="5486399"/>
            <a:ext cx="2743200" cy="1143001"/>
          </a:xfrm>
          <a:prstGeom prst="rect">
            <a:avLst/>
          </a:prstGeom>
        </p:spPr>
        <p:txBody>
          <a:bodyPr lIns="0" tIns="0" rIns="0" bIns="0"/>
          <a:lstStyle>
            <a:lvl1pPr>
              <a:spcBef>
                <a:spcPts val="0"/>
              </a:spcBef>
              <a:buFontTx/>
              <a:buNone/>
              <a:defRPr sz="1600" b="0" i="0" baseline="0">
                <a:solidFill>
                  <a:schemeClr val="bg1"/>
                </a:solidFill>
                <a:latin typeface="Myriad Web Pro Condensed" pitchFamily="34" charset="0"/>
              </a:defRPr>
            </a:lvl1pPr>
            <a:lvl2pPr>
              <a:buFontTx/>
              <a:buNone/>
              <a:defRPr sz="1800">
                <a:solidFill>
                  <a:schemeClr val="bg1"/>
                </a:solidFill>
                <a:latin typeface="Myriad Web Pro Condensed" pitchFamily="34" charset="0"/>
              </a:defRPr>
            </a:lvl2pPr>
            <a:lvl3pPr>
              <a:buFontTx/>
              <a:buNone/>
              <a:defRPr sz="1600">
                <a:solidFill>
                  <a:schemeClr val="bg1"/>
                </a:solidFill>
                <a:latin typeface="Myriad Web Pro Condensed" pitchFamily="34" charset="0"/>
              </a:defRPr>
            </a:lvl3pPr>
          </a:lstStyle>
          <a:p>
            <a:pPr lvl="0"/>
            <a:r>
              <a:rPr lang="en-US" dirty="0" smtClean="0"/>
              <a:t>Presented by</a:t>
            </a:r>
            <a:br>
              <a:rPr lang="en-US" dirty="0" smtClean="0"/>
            </a:br>
            <a:r>
              <a:rPr lang="en-US" dirty="0" smtClean="0"/>
              <a:t>Position</a:t>
            </a:r>
            <a:br>
              <a:rPr lang="en-US" dirty="0" smtClean="0"/>
            </a:br>
            <a:r>
              <a:rPr lang="en-US" dirty="0" smtClean="0"/>
              <a:t>Address</a:t>
            </a:r>
            <a:br>
              <a:rPr lang="en-US" dirty="0" smtClean="0"/>
            </a:br>
            <a:r>
              <a:rPr lang="en-US" dirty="0" smtClean="0"/>
              <a:t>Phone</a:t>
            </a:r>
            <a:br>
              <a:rPr lang="en-US" dirty="0" smtClean="0"/>
            </a:br>
            <a:r>
              <a:rPr lang="en-US" dirty="0" smtClean="0"/>
              <a:t>Contact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330" y="116632"/>
            <a:ext cx="3174518" cy="1224136"/>
          </a:xfrm>
          <a:prstGeom prst="rect">
            <a:avLst/>
          </a:prstGeom>
        </p:spPr>
      </p:pic>
    </p:spTree>
    <p:extLst>
      <p:ext uri="{BB962C8B-B14F-4D97-AF65-F5344CB8AC3E}">
        <p14:creationId xmlns:p14="http://schemas.microsoft.com/office/powerpoint/2010/main" val="352875735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70B9A3-053C-400B-92D4-5D68E0021B0E}" type="datetimeFigureOut">
              <a:rPr lang="en-CA" smtClean="0"/>
              <a:t>2017-08-14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25043077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0B9A3-053C-400B-92D4-5D68E0021B0E}" type="datetimeFigureOut">
              <a:rPr lang="en-CA" smtClean="0"/>
              <a:t>2017-08-14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33304595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970B9A3-053C-400B-92D4-5D68E0021B0E}" type="datetimeFigureOut">
              <a:rPr lang="en-CA" smtClean="0"/>
              <a:t>2017-08-14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306151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970B9A3-053C-400B-92D4-5D68E0021B0E}" type="datetimeFigureOut">
              <a:rPr lang="en-CA" smtClean="0"/>
              <a:t>2017-08-14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308311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970B9A3-053C-400B-92D4-5D68E0021B0E}" type="datetimeFigureOut">
              <a:rPr lang="en-CA" smtClean="0"/>
              <a:t>2017-08-14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28569912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0B9A3-053C-400B-92D4-5D68E0021B0E}" type="datetimeFigureOut">
              <a:rPr lang="en-CA" smtClean="0"/>
              <a:t>2017-08-14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2054327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0B9A3-053C-400B-92D4-5D68E0021B0E}" type="datetimeFigureOut">
              <a:rPr lang="en-CA" smtClean="0"/>
              <a:t>2017-08-14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2611724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0B9A3-053C-400B-92D4-5D68E0021B0E}" type="datetimeFigureOut">
              <a:rPr lang="en-CA" smtClean="0"/>
              <a:t>2017-08-14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F4FF94-EF63-4D6C-BDD9-1BB2A386FAEC}" type="slidenum">
              <a:rPr lang="en-CA" smtClean="0"/>
              <a:t>‹#›</a:t>
            </a:fld>
            <a:endParaRPr lang="en-CA"/>
          </a:p>
        </p:txBody>
      </p:sp>
    </p:spTree>
    <p:extLst>
      <p:ext uri="{BB962C8B-B14F-4D97-AF65-F5344CB8AC3E}">
        <p14:creationId xmlns:p14="http://schemas.microsoft.com/office/powerpoint/2010/main" val="2524768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0B9A3-053C-400B-92D4-5D68E0021B0E}" type="datetimeFigureOut">
              <a:rPr lang="en-CA" smtClean="0"/>
              <a:t>2017-08-14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4FF94-EF63-4D6C-BDD9-1BB2A386FAEC}" type="slidenum">
              <a:rPr lang="en-CA" smtClean="0"/>
              <a:t>‹#›</a:t>
            </a:fld>
            <a:endParaRPr lang="en-CA"/>
          </a:p>
        </p:txBody>
      </p:sp>
    </p:spTree>
    <p:extLst>
      <p:ext uri="{BB962C8B-B14F-4D97-AF65-F5344CB8AC3E}">
        <p14:creationId xmlns:p14="http://schemas.microsoft.com/office/powerpoint/2010/main" val="26908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 name="Picture 11" descr="corner-animation2.gif"/>
          <p:cNvPicPr>
            <a:picLocks noChangeAspect="1"/>
          </p:cNvPicPr>
          <p:nvPr/>
        </p:nvPicPr>
        <p:blipFill>
          <a:blip cstate="print"/>
          <a:stretch>
            <a:fillRect/>
          </a:stretch>
        </p:blipFill>
        <p:spPr>
          <a:xfrm>
            <a:off x="5979319" y="0"/>
            <a:ext cx="3161519" cy="1342729"/>
          </a:xfrm>
          <a:prstGeom prst="rect">
            <a:avLst/>
          </a:prstGeom>
        </p:spPr>
      </p:pic>
      <p:pic>
        <p:nvPicPr>
          <p:cNvPr id="8" name="Picture 6" descr="SharedServices_PowerPoint_BCmap"/>
          <p:cNvPicPr>
            <a:picLocks noChangeAspect="1" noChangeArrowheads="1"/>
          </p:cNvPicPr>
          <p:nvPr/>
        </p:nvPicPr>
        <p:blipFill>
          <a:blip r:embed="rId4" cstate="print"/>
          <a:srcRect/>
          <a:stretch>
            <a:fillRect/>
          </a:stretch>
        </p:blipFill>
        <p:spPr bwMode="auto">
          <a:xfrm>
            <a:off x="1524000" y="1374799"/>
            <a:ext cx="6357938" cy="5411787"/>
          </a:xfrm>
          <a:prstGeom prst="rect">
            <a:avLst/>
          </a:prstGeom>
          <a:noFill/>
        </p:spPr>
      </p:pic>
      <p:sp>
        <p:nvSpPr>
          <p:cNvPr id="11" name="TextBox 10"/>
          <p:cNvSpPr txBox="1"/>
          <p:nvPr/>
        </p:nvSpPr>
        <p:spPr>
          <a:xfrm>
            <a:off x="317377" y="6074545"/>
            <a:ext cx="914400" cy="553998"/>
          </a:xfrm>
          <a:prstGeom prst="rect">
            <a:avLst/>
          </a:prstGeom>
          <a:noFill/>
        </p:spPr>
        <p:txBody>
          <a:bodyPr wrap="square" rtlCol="0">
            <a:spAutoFit/>
          </a:bodyPr>
          <a:lstStyle/>
          <a:p>
            <a:fld id="{FA94A240-5F5D-4BEF-887F-329978B244BD}" type="slidenum">
              <a:rPr lang="en-CA" sz="3000">
                <a:solidFill>
                  <a:srgbClr val="4F81BD">
                    <a:lumMod val="75000"/>
                  </a:srgbClr>
                </a:solidFill>
                <a:latin typeface="Myriad Web Pro" pitchFamily="34" charset="0"/>
              </a:rPr>
              <a:pPr/>
              <a:t>‹#›</a:t>
            </a:fld>
            <a:r>
              <a:rPr lang="en-CA" dirty="0">
                <a:solidFill>
                  <a:prstClr val="black"/>
                </a:solidFill>
              </a:rPr>
              <a:t> </a:t>
            </a:r>
            <a:endParaRPr lang="en-CA" sz="3000" b="1" dirty="0">
              <a:solidFill>
                <a:srgbClr val="1F497D">
                  <a:lumMod val="60000"/>
                  <a:lumOff val="40000"/>
                </a:srgbClr>
              </a:solidFill>
              <a:latin typeface="Myriad Web Pro" pitchFamily="34" charset="0"/>
            </a:endParaRPr>
          </a:p>
        </p:txBody>
      </p:sp>
      <p:pic>
        <p:nvPicPr>
          <p:cNvPr id="1039" name="Picture 15" descr="\\VOLCANO\NINIXON$\PROFILE\DESKTOP\BC_CSCD_H_RGB_sanBPOE_rev.gif"/>
          <p:cNvPicPr>
            <a:picLocks noChangeAspect="1" noChangeArrowheads="1"/>
          </p:cNvPicPr>
          <p:nvPr userDrawn="1"/>
        </p:nvPicPr>
        <p:blipFill>
          <a:blip r:embed="rId5" cstate="print"/>
          <a:srcRect/>
          <a:stretch>
            <a:fillRect/>
          </a:stretch>
        </p:blipFill>
        <p:spPr bwMode="auto">
          <a:xfrm>
            <a:off x="0" y="0"/>
            <a:ext cx="3848400" cy="1443887"/>
          </a:xfrm>
          <a:prstGeom prst="rect">
            <a:avLst/>
          </a:prstGeom>
          <a:noFill/>
        </p:spPr>
      </p:pic>
    </p:spTree>
    <p:extLst>
      <p:ext uri="{BB962C8B-B14F-4D97-AF65-F5344CB8AC3E}">
        <p14:creationId xmlns:p14="http://schemas.microsoft.com/office/powerpoint/2010/main" val="3167782827"/>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ctrTitle"/>
          </p:nvPr>
        </p:nvSpPr>
        <p:spPr>
          <a:xfrm>
            <a:off x="827584" y="2608312"/>
            <a:ext cx="7630616" cy="1756792"/>
          </a:xfrm>
        </p:spPr>
        <p:txBody>
          <a:bodyPr/>
          <a:lstStyle/>
          <a:p>
            <a:r>
              <a:rPr lang="en-US" dirty="0">
                <a:latin typeface="Arial" panose="020B0604020202020204" pitchFamily="34" charset="0"/>
                <a:cs typeface="Arial" panose="020B0604020202020204" pitchFamily="34" charset="0"/>
              </a:rPr>
              <a:t>Create New Budget Forecast Report (BFR)</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7636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a:off x="7877175" y="5301208"/>
            <a:ext cx="103825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707" y="1001035"/>
            <a:ext cx="6610350"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42891" y="620688"/>
            <a:ext cx="2874505" cy="369332"/>
          </a:xfrm>
          <a:prstGeom prst="rect">
            <a:avLst/>
          </a:prstGeom>
          <a:noFill/>
        </p:spPr>
        <p:txBody>
          <a:bodyPr wrap="none" rtlCol="0">
            <a:spAutoFit/>
          </a:bodyPr>
          <a:lstStyle/>
          <a:p>
            <a:r>
              <a:rPr lang="en-CA" sz="1600" dirty="0" smtClean="0">
                <a:latin typeface="Arial" panose="020B0604020202020204" pitchFamily="34" charset="0"/>
                <a:cs typeface="Arial" panose="020B0604020202020204" pitchFamily="34" charset="0"/>
              </a:rPr>
              <a:t>Click on the New BFR button</a:t>
            </a:r>
            <a:r>
              <a:rPr lang="en-CA" dirty="0" smtClean="0"/>
              <a:t>.</a:t>
            </a:r>
            <a:endParaRPr lang="en-CA" dirty="0"/>
          </a:p>
        </p:txBody>
      </p:sp>
    </p:spTree>
    <p:extLst>
      <p:ext uri="{BB962C8B-B14F-4D97-AF65-F5344CB8AC3E}">
        <p14:creationId xmlns:p14="http://schemas.microsoft.com/office/powerpoint/2010/main" val="1017612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 y="3749471"/>
            <a:ext cx="8568952" cy="195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7" y="482645"/>
            <a:ext cx="8008887"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The </a:t>
            </a:r>
            <a:r>
              <a:rPr lang="en-US" sz="1600" b="1" dirty="0" smtClean="0">
                <a:latin typeface="Arial" panose="020B0604020202020204" pitchFamily="34" charset="0"/>
                <a:cs typeface="Arial" panose="020B0604020202020204" pitchFamily="34" charset="0"/>
              </a:rPr>
              <a:t>‘As </a:t>
            </a:r>
            <a:r>
              <a:rPr lang="en-US" sz="1600" b="1" dirty="0">
                <a:latin typeface="Arial" panose="020B0604020202020204" pitchFamily="34" charset="0"/>
                <a:cs typeface="Arial" panose="020B0604020202020204" pitchFamily="34" charset="0"/>
              </a:rPr>
              <a:t>At </a:t>
            </a:r>
            <a:r>
              <a:rPr lang="en-US" sz="1600" b="1" dirty="0" smtClean="0">
                <a:latin typeface="Arial" panose="020B0604020202020204" pitchFamily="34" charset="0"/>
                <a:cs typeface="Arial" panose="020B0604020202020204" pitchFamily="34" charset="0"/>
              </a:rPr>
              <a:t>Date’ </a:t>
            </a:r>
            <a:r>
              <a:rPr lang="en-US" sz="1600" dirty="0">
                <a:latin typeface="Arial" panose="020B0604020202020204" pitchFamily="34" charset="0"/>
                <a:cs typeface="Arial" panose="020B0604020202020204" pitchFamily="34" charset="0"/>
              </a:rPr>
              <a:t>defaults to the last day of the previous month if no BFR already </a:t>
            </a:r>
            <a:r>
              <a:rPr lang="en-US" sz="1600" dirty="0" smtClean="0">
                <a:latin typeface="Arial" panose="020B0604020202020204" pitchFamily="34" charset="0"/>
                <a:cs typeface="Arial" panose="020B0604020202020204" pitchFamily="34" charset="0"/>
              </a:rPr>
              <a:t>exists with </a:t>
            </a:r>
            <a:r>
              <a:rPr lang="en-US" sz="1600" dirty="0">
                <a:latin typeface="Arial" panose="020B0604020202020204" pitchFamily="34" charset="0"/>
                <a:cs typeface="Arial" panose="020B0604020202020204" pitchFamily="34" charset="0"/>
              </a:rPr>
              <a:t>that </a:t>
            </a:r>
            <a:r>
              <a:rPr lang="en-US" sz="1600" dirty="0" smtClean="0">
                <a:latin typeface="Arial" panose="020B0604020202020204" pitchFamily="34" charset="0"/>
                <a:cs typeface="Arial" panose="020B0604020202020204" pitchFamily="34" charset="0"/>
              </a:rPr>
              <a:t>date, however you may choose </a:t>
            </a:r>
            <a:r>
              <a:rPr lang="en-US" sz="1600" dirty="0">
                <a:latin typeface="Arial" panose="020B0604020202020204" pitchFamily="34" charset="0"/>
                <a:cs typeface="Arial" panose="020B0604020202020204" pitchFamily="34" charset="0"/>
              </a:rPr>
              <a:t>any date up to yesterday’s date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7207496" y="4725144"/>
            <a:ext cx="0" cy="5796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5436096" y="4870462"/>
            <a:ext cx="1332148" cy="369332"/>
          </a:xfrm>
          <a:prstGeom prst="rect">
            <a:avLst/>
          </a:prstGeom>
          <a:solidFill>
            <a:srgbClr val="FFFF00"/>
          </a:solidFill>
        </p:spPr>
        <p:txBody>
          <a:bodyPr wrap="square" rtlCol="0">
            <a:spAutoFit/>
          </a:bodyPr>
          <a:lstStyle/>
          <a:p>
            <a:r>
              <a:rPr lang="en-CA" dirty="0" smtClean="0"/>
              <a:t>Click Create.</a:t>
            </a:r>
            <a:endParaRPr lang="en-CA" dirty="0"/>
          </a:p>
        </p:txBody>
      </p:sp>
      <p:sp>
        <p:nvSpPr>
          <p:cNvPr id="10" name="TextBox 9"/>
          <p:cNvSpPr txBox="1"/>
          <p:nvPr/>
        </p:nvSpPr>
        <p:spPr>
          <a:xfrm>
            <a:off x="683567" y="1292277"/>
            <a:ext cx="8069944" cy="1077218"/>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You will not be able to create a New BFR if there is one in “Incomplete” Status, please complete the BFR and submit or cancel. See the Instructions on Complete and Submit or Cancel BFR </a:t>
            </a:r>
            <a:r>
              <a:rPr lang="en-US" sz="1600" dirty="0" err="1" smtClean="0">
                <a:latin typeface="Arial" panose="020B0604020202020204" pitchFamily="34" charset="0"/>
                <a:cs typeface="Arial" panose="020B0604020202020204" pitchFamily="34" charset="0"/>
              </a:rPr>
              <a:t>powerpoints</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755576" y="2340275"/>
            <a:ext cx="7753386"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All calculations shown on the BFR will be based on the date chosen as the ‘As At Date’. </a:t>
            </a:r>
            <a:r>
              <a:rPr lang="en-US" sz="1600" dirty="0" smtClean="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cxnSp>
        <p:nvCxnSpPr>
          <p:cNvPr id="12" name="Straight Arrow Connector 11"/>
          <p:cNvCxnSpPr/>
          <p:nvPr/>
        </p:nvCxnSpPr>
        <p:spPr>
          <a:xfrm rot="16200000">
            <a:off x="3589142" y="3893512"/>
            <a:ext cx="0" cy="5796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27522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2922" y="158154"/>
            <a:ext cx="7056784" cy="304698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New BFR Report opens to a </a:t>
            </a:r>
            <a:r>
              <a:rPr lang="en-US" sz="1600" dirty="0" smtClean="0">
                <a:latin typeface="Arial" panose="020B0604020202020204" pitchFamily="34" charset="0"/>
                <a:cs typeface="Arial" panose="020B0604020202020204" pitchFamily="34" charset="0"/>
              </a:rPr>
              <a:t>Budget Forecast Report summary page with the Instructions Tab displayed.</a:t>
            </a:r>
            <a:r>
              <a:rPr lang="en-CA" sz="1600" dirty="0">
                <a:latin typeface="Arial" panose="020B0604020202020204" pitchFamily="34" charset="0"/>
                <a:cs typeface="Arial" panose="020B0604020202020204" pitchFamily="34" charset="0"/>
              </a:rPr>
              <a:t> Please review the Instructions prior to completing the BFR.</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Project Summary details are displayed as:</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Report As At Date</a:t>
            </a:r>
            <a:r>
              <a:rPr lang="en-US" sz="1600" dirty="0" smtClean="0">
                <a:latin typeface="Arial" panose="020B0604020202020204" pitchFamily="34" charset="0"/>
                <a:cs typeface="Arial" panose="020B0604020202020204" pitchFamily="34" charset="0"/>
              </a:rPr>
              <a:t>, The date that was chosen when creating the BFR.</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BFR status </a:t>
            </a:r>
            <a:r>
              <a:rPr lang="en-US" sz="1600" dirty="0" smtClean="0">
                <a:latin typeface="Arial" panose="020B0604020202020204" pitchFamily="34" charset="0"/>
                <a:cs typeface="Arial" panose="020B0604020202020204" pitchFamily="34" charset="0"/>
              </a:rPr>
              <a:t>and status date. Since this is a new BFR it will be in Incomplete Status.</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Program name </a:t>
            </a:r>
            <a:r>
              <a:rPr lang="en-US" sz="1600" dirty="0" smtClean="0">
                <a:latin typeface="Arial" panose="020B0604020202020204" pitchFamily="34" charset="0"/>
                <a:cs typeface="Arial" panose="020B0604020202020204" pitchFamily="34" charset="0"/>
              </a:rPr>
              <a:t>that the project is funded under.        (continued)</a:t>
            </a:r>
            <a:endParaRPr lang="en-CA"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205142"/>
            <a:ext cx="5883771" cy="312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678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156" y="2996952"/>
            <a:ext cx="6678188" cy="326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6" y="612845"/>
            <a:ext cx="7133898" cy="2308324"/>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Project title</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Project number</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BFR schedule</a:t>
            </a:r>
            <a:r>
              <a:rPr lang="en-US" sz="1600" dirty="0">
                <a:latin typeface="Arial" panose="020B0604020202020204" pitchFamily="34" charset="0"/>
                <a:cs typeface="Arial" panose="020B0604020202020204" pitchFamily="34" charset="0"/>
              </a:rPr>
              <a:t>. This schedule determines how often BFR’s are to be submitted and is stated in your </a:t>
            </a:r>
            <a:r>
              <a:rPr lang="en-US" sz="1600" dirty="0" smtClean="0">
                <a:latin typeface="Arial" panose="020B0604020202020204" pitchFamily="34" charset="0"/>
                <a:cs typeface="Arial" panose="020B0604020202020204" pitchFamily="34" charset="0"/>
              </a:rPr>
              <a:t>shared cost </a:t>
            </a:r>
            <a:r>
              <a:rPr lang="en-US" sz="1600" dirty="0">
                <a:latin typeface="Arial" panose="020B0604020202020204" pitchFamily="34" charset="0"/>
                <a:cs typeface="Arial" panose="020B0604020202020204" pitchFamily="34" charset="0"/>
              </a:rPr>
              <a:t>agreement. This may change, therefore it is important to review this requirement and submit completed BFR’s as required.</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117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836713"/>
            <a:ext cx="6120680" cy="2800767"/>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Approved Funding</a:t>
            </a:r>
            <a:r>
              <a:rPr lang="en-US" sz="1600" dirty="0">
                <a:latin typeface="Arial" panose="020B0604020202020204" pitchFamily="34" charset="0"/>
                <a:cs typeface="Arial" panose="020B0604020202020204" pitchFamily="34" charset="0"/>
              </a:rPr>
              <a:t>. This link displays the </a:t>
            </a:r>
            <a:r>
              <a:rPr lang="en-US" sz="1600" dirty="0" smtClean="0">
                <a:latin typeface="Arial" panose="020B0604020202020204" pitchFamily="34" charset="0"/>
                <a:cs typeface="Arial" panose="020B0604020202020204" pitchFamily="34" charset="0"/>
              </a:rPr>
              <a:t>approved </a:t>
            </a:r>
            <a:r>
              <a:rPr lang="en-US" sz="1600" dirty="0">
                <a:latin typeface="Arial" panose="020B0604020202020204" pitchFamily="34" charset="0"/>
                <a:cs typeface="Arial" panose="020B0604020202020204" pitchFamily="34" charset="0"/>
              </a:rPr>
              <a:t>funding and current calculations of paid claims, submitted claims and available funding balances. It is not related to the As At Date entered calculations. Please see video “View Approved Funding Details’ for a detailed explanation of this screen</a:t>
            </a:r>
            <a:r>
              <a:rPr lang="en-US" sz="16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Contact Details. </a:t>
            </a:r>
            <a:r>
              <a:rPr lang="en-US" sz="1600" dirty="0" smtClean="0">
                <a:latin typeface="Arial" panose="020B0604020202020204" pitchFamily="34" charset="0"/>
                <a:cs typeface="Arial" panose="020B0604020202020204" pitchFamily="34" charset="0"/>
              </a:rPr>
              <a:t>This link displays the Contact Details of the BFR, PPR and Claims contacts. The details cannot be edited from this screen. Please see video “Enter PPR and BFR Contact Details”.</a:t>
            </a:r>
          </a:p>
          <a:p>
            <a:r>
              <a:rPr lang="en-US" sz="1600" dirty="0" smtClean="0">
                <a:latin typeface="Arial" panose="020B0604020202020204" pitchFamily="34" charset="0"/>
                <a:cs typeface="Arial" panose="020B0604020202020204" pitchFamily="34" charset="0"/>
              </a:rPr>
              <a:t>					(continued)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933056"/>
            <a:ext cx="5760640" cy="282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581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692696"/>
            <a:ext cx="5688632" cy="1323439"/>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Last reported % Construction Complete</a:t>
            </a:r>
            <a:r>
              <a:rPr lang="en-US" sz="1600" dirty="0">
                <a:latin typeface="Arial" panose="020B0604020202020204" pitchFamily="34" charset="0"/>
                <a:cs typeface="Arial" panose="020B0604020202020204" pitchFamily="34" charset="0"/>
              </a:rPr>
              <a:t>. This value is obtained from the most </a:t>
            </a:r>
            <a:r>
              <a:rPr lang="en-US" sz="1600" dirty="0" smtClean="0">
                <a:latin typeface="Arial" panose="020B0604020202020204" pitchFamily="34" charset="0"/>
                <a:cs typeface="Arial" panose="020B0604020202020204" pitchFamily="34" charset="0"/>
              </a:rPr>
              <a:t>recently approved </a:t>
            </a:r>
            <a:r>
              <a:rPr lang="en-US" sz="1600" dirty="0">
                <a:latin typeface="Arial" panose="020B0604020202020204" pitchFamily="34" charset="0"/>
                <a:cs typeface="Arial" panose="020B0604020202020204" pitchFamily="34" charset="0"/>
              </a:rPr>
              <a:t>PPR for the project so it is important to submit PPR’s on time. This value is considered when paying claims.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36912"/>
            <a:ext cx="5760640" cy="282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451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309" y="898350"/>
            <a:ext cx="6585382" cy="595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79309" y="205713"/>
            <a:ext cx="6585381" cy="584775"/>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To enter the project </a:t>
            </a:r>
            <a:r>
              <a:rPr lang="en-CA" sz="1600" dirty="0" smtClean="0">
                <a:latin typeface="Arial" panose="020B0604020202020204" pitchFamily="34" charset="0"/>
                <a:cs typeface="Arial" panose="020B0604020202020204" pitchFamily="34" charset="0"/>
              </a:rPr>
              <a:t>forecast data </a:t>
            </a:r>
            <a:r>
              <a:rPr lang="en-CA" sz="1600" dirty="0">
                <a:latin typeface="Arial" panose="020B0604020202020204" pitchFamily="34" charset="0"/>
                <a:cs typeface="Arial" panose="020B0604020202020204" pitchFamily="34" charset="0"/>
              </a:rPr>
              <a:t>into the </a:t>
            </a:r>
            <a:r>
              <a:rPr lang="en-CA" sz="1600" dirty="0" smtClean="0">
                <a:latin typeface="Arial" panose="020B0604020202020204" pitchFamily="34" charset="0"/>
                <a:cs typeface="Arial" panose="020B0604020202020204" pitchFamily="34" charset="0"/>
              </a:rPr>
              <a:t>BFR </a:t>
            </a:r>
            <a:r>
              <a:rPr lang="en-CA" sz="1600" dirty="0">
                <a:latin typeface="Arial" panose="020B0604020202020204" pitchFamily="34" charset="0"/>
                <a:cs typeface="Arial" panose="020B0604020202020204" pitchFamily="34" charset="0"/>
              </a:rPr>
              <a:t>click on BFR Form Tab. See “Complete and Submit </a:t>
            </a:r>
            <a:r>
              <a:rPr lang="en-CA" sz="1600" dirty="0" smtClean="0">
                <a:latin typeface="Arial" panose="020B0604020202020204" pitchFamily="34" charset="0"/>
                <a:cs typeface="Arial" panose="020B0604020202020204" pitchFamily="34" charset="0"/>
              </a:rPr>
              <a:t>BFR” </a:t>
            </a:r>
            <a:r>
              <a:rPr lang="en-CA" sz="1600" dirty="0" err="1">
                <a:latin typeface="Arial" panose="020B0604020202020204" pitchFamily="34" charset="0"/>
                <a:cs typeface="Arial" panose="020B0604020202020204" pitchFamily="34" charset="0"/>
              </a:rPr>
              <a:t>powerpoint</a:t>
            </a:r>
            <a:r>
              <a:rPr lang="en-CA" sz="1600" dirty="0">
                <a:latin typeface="Arial" panose="020B0604020202020204" pitchFamily="34" charset="0"/>
                <a:cs typeface="Arial" panose="020B0604020202020204" pitchFamily="34" charset="0"/>
              </a:rPr>
              <a:t> for further instructions.</a:t>
            </a:r>
          </a:p>
        </p:txBody>
      </p:sp>
      <p:cxnSp>
        <p:nvCxnSpPr>
          <p:cNvPr id="5" name="Straight Arrow Connector 4"/>
          <p:cNvCxnSpPr/>
          <p:nvPr/>
        </p:nvCxnSpPr>
        <p:spPr>
          <a:xfrm>
            <a:off x="2339752" y="2564904"/>
            <a:ext cx="0"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31661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88032" y="2780928"/>
            <a:ext cx="7772400" cy="2664296"/>
          </a:xfrm>
          <a:prstGeom prst="rect">
            <a:avLst/>
          </a:prstGeom>
          <a:ln w="57150">
            <a:solidFill>
              <a:schemeClr val="bg1"/>
            </a:solidFill>
          </a:ln>
          <a:effectLst>
            <a:outerShdw blurRad="50800" dist="38100" dir="2700000" algn="tl" rotWithShape="0">
              <a:prstClr val="black">
                <a:alpha val="40000"/>
              </a:prstClr>
            </a:outerShdw>
          </a:effectLst>
        </p:spPr>
        <p:txBody>
          <a:bodyPr wrap="square" lIns="0" tIns="0" rIns="0" bIns="0" anchor="t" anchorCtr="0">
            <a:noAutofit/>
            <a:scene3d>
              <a:camera prst="orthographicFront"/>
              <a:lightRig rig="balanced" dir="t">
                <a:rot lat="0" lon="0" rev="6600000"/>
              </a:lightRig>
            </a:scene3d>
            <a:sp3d extrusionH="107950">
              <a:bevelT w="25400" h="25400"/>
            </a:sp3d>
          </a:bodyPr>
          <a:lstStyle>
            <a:lvl1pPr algn="ctr" defTabSz="914400" rtl="0" eaLnBrk="1" latinLnBrk="0" hangingPunct="1">
              <a:spcBef>
                <a:spcPct val="0"/>
              </a:spcBef>
              <a:buNone/>
              <a:defRPr sz="4800" b="1" i="0" kern="1200" cap="none" spc="0">
                <a:ln>
                  <a:noFill/>
                </a:ln>
                <a:solidFill>
                  <a:srgbClr val="FDB913"/>
                </a:solidFill>
                <a:effectLst>
                  <a:outerShdw blurRad="50800" dist="50800" dir="2460000" algn="ctr" rotWithShape="0">
                    <a:schemeClr val="tx1"/>
                  </a:outerShdw>
                </a:effectLst>
                <a:latin typeface="Myriad Web Pro Condensed" pitchFamily="34" charset="0"/>
                <a:ea typeface="+mj-ea"/>
                <a:cs typeface="+mj-cs"/>
              </a:defRPr>
            </a:lvl1pPr>
          </a:lstStyle>
          <a:p>
            <a:r>
              <a:rPr lang="en-CA" sz="1800" dirty="0" smtClean="0">
                <a:solidFill>
                  <a:prstClr val="white"/>
                </a:solidFill>
                <a:effectLst>
                  <a:outerShdw blurRad="50800" dist="50800" dir="2460000" algn="ctr" rotWithShape="0">
                    <a:prstClr val="black"/>
                  </a:outerShdw>
                </a:effectLst>
              </a:rPr>
              <a:t/>
            </a:r>
            <a:br>
              <a:rPr lang="en-CA" sz="1800" dirty="0" smtClean="0">
                <a:solidFill>
                  <a:prstClr val="white"/>
                </a:solidFill>
                <a:effectLst>
                  <a:outerShdw blurRad="50800" dist="50800" dir="2460000" algn="ctr" rotWithShape="0">
                    <a:prstClr val="black"/>
                  </a:outerShdw>
                </a:effectLst>
              </a:rPr>
            </a:br>
            <a: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t>LGIS Website :</a:t>
            </a:r>
            <a:b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br>
            <a: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t> https:/www.localgovernment informationsystem.gov.bc.ca/LGIS</a:t>
            </a:r>
            <a:b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br>
            <a: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t/>
            </a:r>
            <a:b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br>
            <a: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t/>
            </a:r>
            <a:b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br>
            <a: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t>For assistance please contact: </a:t>
            </a:r>
            <a:b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br>
            <a: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t>Phone: (250) 953-3008</a:t>
            </a:r>
            <a:b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br>
            <a: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t>Email : infra@gov.bc.ca</a:t>
            </a:r>
            <a:b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br>
            <a: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t/>
            </a:r>
            <a:br>
              <a:rPr lang="en-CA" sz="1800" dirty="0" smtClean="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rPr>
            </a:br>
            <a:endParaRPr lang="en-CA" sz="1800" dirty="0">
              <a:solidFill>
                <a:prstClr val="white"/>
              </a:solidFill>
              <a:effectLst>
                <a:outerShdw blurRad="50800" dist="50800" dir="2460000" algn="ctr"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76363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orateDark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395</Words>
  <Application>Microsoft Office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CorporateDarkBlue</vt:lpstr>
      <vt:lpstr>Create New Budget Forecast Report (BFR)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Province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New Budget Forecast Report (BFR)</dc:title>
  <dc:creator>Grimston, Liane CSCD:EX</dc:creator>
  <cp:lastModifiedBy>Cheung, Ryan CSCD:EX</cp:lastModifiedBy>
  <cp:revision>45</cp:revision>
  <dcterms:created xsi:type="dcterms:W3CDTF">2017-08-04T14:52:23Z</dcterms:created>
  <dcterms:modified xsi:type="dcterms:W3CDTF">2017-08-14T19:21:26Z</dcterms:modified>
</cp:coreProperties>
</file>